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7" r:id="rId3"/>
    <p:sldId id="27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>
  <a:tblStyle styleId="{93296810-A885-4BE3-A3E7-6D5BEEA58F36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rgbClr val="FFFFFF"/>
              </a:solidFill>
            </a:ln>
          </a:left>
          <a:right>
            <a:ln w="12700" cmpd="sng">
              <a:solidFill>
                <a:srgbClr val="FFFFFF"/>
              </a:solidFill>
            </a:ln>
          </a:right>
          <a:top>
            <a:ln w="12700" cmpd="sng">
              <a:solidFill>
                <a:srgbClr val="FFFFFF"/>
              </a:solidFill>
            </a:ln>
          </a:top>
          <a:bottom>
            <a:ln w="12700" cmpd="sng">
              <a:solidFill>
                <a:srgbClr val="FFFFFF"/>
              </a:solidFill>
            </a:ln>
          </a:bottom>
          <a:insideH>
            <a:ln w="12700" cmpd="sng">
              <a:solidFill>
                <a:srgbClr val="FFFFFF"/>
              </a:solidFill>
            </a:ln>
          </a:insideH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70AD47">
              <a:tint val="20000"/>
            </a:srgbClr>
          </a:solidFill>
        </a:fill>
      </a:tcStyle>
    </a:wholeTbl>
    <a:band1H>
      <a:tcStyle>
        <a:tcBdr/>
        <a:fill>
          <a:solidFill>
            <a:srgbClr val="70AD47">
              <a:tint val="40000"/>
            </a:srgbClr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70AD47">
              <a:tint val="40000"/>
            </a:srgb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fill>
          <a:solidFill>
            <a:srgbClr val="70AD47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rgbClr val="70AD47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rgbClr val="FFFFFF"/>
              </a:solidFill>
            </a:ln>
          </a:top>
        </a:tcBdr>
        <a:fill>
          <a:solidFill>
            <a:srgbClr val="70AD47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rgbClr val="FFFFFF"/>
              </a:solidFill>
            </a:ln>
          </a:bottom>
        </a:tcBdr>
        <a:fill>
          <a:solidFill>
            <a:srgbClr val="70AD47"/>
          </a:solidFill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tableStyles" Target="tableStyle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4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65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66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67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44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4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4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4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4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1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9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59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4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5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5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5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5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58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59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6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6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6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59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59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9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5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9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6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9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altLang="en-IN" b="1" sz="8800" lang="en-US">
                <a:solidFill>
                  <a:srgbClr val="9933FF"/>
                </a:solidFill>
              </a:rPr>
              <a:t>W</a:t>
            </a:r>
            <a:r>
              <a:rPr altLang="en-IN" b="1" sz="8800" lang="en-US">
                <a:solidFill>
                  <a:srgbClr val="9933FF"/>
                </a:solidFill>
              </a:rPr>
              <a:t>e</a:t>
            </a:r>
            <a:r>
              <a:rPr altLang="en-IN" b="1" sz="8800" lang="en-US">
                <a:solidFill>
                  <a:srgbClr val="9933FF"/>
                </a:solidFill>
              </a:rPr>
              <a:t>l</a:t>
            </a:r>
            <a:r>
              <a:rPr altLang="en-IN" b="1" sz="8800" lang="en-US">
                <a:solidFill>
                  <a:srgbClr val="9933FF"/>
                </a:solidFill>
              </a:rPr>
              <a:t>c</a:t>
            </a:r>
            <a:r>
              <a:rPr altLang="en-IN" b="1" sz="8800" lang="en-US">
                <a:solidFill>
                  <a:srgbClr val="9933FF"/>
                </a:solidFill>
              </a:rPr>
              <a:t>o</a:t>
            </a:r>
            <a:r>
              <a:rPr altLang="en-IN" b="1" sz="8800" lang="en-US">
                <a:solidFill>
                  <a:srgbClr val="9933FF"/>
                </a:solidFill>
              </a:rPr>
              <a:t>m</a:t>
            </a:r>
            <a:r>
              <a:rPr altLang="en-IN" b="1" sz="8800" lang="en-US">
                <a:solidFill>
                  <a:srgbClr val="9933FF"/>
                </a:solidFill>
              </a:rPr>
              <a:t>e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"/>
          <p:cNvSpPr txBox="1"/>
          <p:nvPr/>
        </p:nvSpPr>
        <p:spPr>
          <a:xfrm>
            <a:off x="868859" y="-3484823"/>
            <a:ext cx="7723453" cy="3025141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Applications of AI:
1. Virtual assistants (e.g., Siri, Alexa)
2. Image recognition (e.g., facial recognition, object detection)
3. Natural Language Processing (NLP) for chatbots and langu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"/>
          <p:cNvSpPr>
            <a:spLocks noGrp="1"/>
          </p:cNvSpPr>
          <p:nvPr>
            <p:ph type="title"/>
          </p:nvPr>
        </p:nvSpPr>
        <p:spPr>
          <a:solidFill>
            <a:srgbClr val="02A5E3"/>
          </a:solidFill>
        </p:spPr>
        <p:txBody>
          <a:bodyPr/>
          <a:p>
            <a:r>
              <a:rPr altLang="en-IN" b="1" lang="en-US">
                <a:solidFill>
                  <a:srgbClr val="FF0000"/>
                </a:solidFill>
              </a:rPr>
              <a:t>A</a:t>
            </a:r>
            <a:r>
              <a:rPr altLang="en-IN" b="1" lang="en-US">
                <a:solidFill>
                  <a:srgbClr val="FF0000"/>
                </a:solidFill>
              </a:rPr>
              <a:t>p</a:t>
            </a:r>
            <a:r>
              <a:rPr altLang="en-IN" b="1" lang="en-US">
                <a:solidFill>
                  <a:srgbClr val="FF0000"/>
                </a:solidFill>
              </a:rPr>
              <a:t>p</a:t>
            </a:r>
            <a:r>
              <a:rPr altLang="en-IN" b="1" lang="en-US">
                <a:solidFill>
                  <a:srgbClr val="FF0000"/>
                </a:solidFill>
              </a:rPr>
              <a:t>l</a:t>
            </a:r>
            <a:r>
              <a:rPr altLang="en-IN" b="1" lang="en-US">
                <a:solidFill>
                  <a:srgbClr val="FF0000"/>
                </a:solidFill>
              </a:rPr>
              <a:t>i</a:t>
            </a:r>
            <a:r>
              <a:rPr altLang="en-IN" b="1" lang="en-US">
                <a:solidFill>
                  <a:srgbClr val="FF0000"/>
                </a:solidFill>
              </a:rPr>
              <a:t>c</a:t>
            </a:r>
            <a:r>
              <a:rPr altLang="en-IN" b="1" lang="en-US">
                <a:solidFill>
                  <a:srgbClr val="FF0000"/>
                </a:solidFill>
              </a:rPr>
              <a:t>a</a:t>
            </a:r>
            <a:r>
              <a:rPr altLang="en-IN" b="1" lang="en-US">
                <a:solidFill>
                  <a:srgbClr val="FF0000"/>
                </a:solidFill>
              </a:rPr>
              <a:t>t</a:t>
            </a:r>
            <a:r>
              <a:rPr altLang="en-IN" b="1" lang="en-US">
                <a:solidFill>
                  <a:srgbClr val="FF0000"/>
                </a:solidFill>
              </a:rPr>
              <a:t>ion</a:t>
            </a:r>
            <a:r>
              <a:rPr altLang="en-IN" b="1" lang="en-US">
                <a:solidFill>
                  <a:srgbClr val="FF0000"/>
                </a:solidFill>
              </a:rPr>
              <a:t> </a:t>
            </a:r>
            <a:r>
              <a:rPr altLang="en-IN" b="1" lang="en-US">
                <a:solidFill>
                  <a:srgbClr val="FF0000"/>
                </a:solidFill>
              </a:rPr>
              <a:t>and</a:t>
            </a:r>
            <a:r>
              <a:rPr altLang="en-IN" b="1" lang="en-US">
                <a:solidFill>
                  <a:srgbClr val="FF0000"/>
                </a:solidFill>
              </a:rPr>
              <a:t> </a:t>
            </a:r>
            <a:r>
              <a:rPr altLang="en-IN" b="1" lang="en-US">
                <a:solidFill>
                  <a:srgbClr val="FF0000"/>
                </a:solidFill>
              </a:rPr>
              <a:t>impact</a:t>
            </a:r>
            <a:r>
              <a:rPr altLang="en-IN" b="1" lang="en-US">
                <a:solidFill>
                  <a:srgbClr val="FF0000"/>
                </a:solidFill>
              </a:rPr>
              <a:t> </a:t>
            </a:r>
            <a:r>
              <a:rPr altLang="en-IN" b="1" lang="en-US">
                <a:solidFill>
                  <a:srgbClr val="FF0000"/>
                </a:solidFill>
              </a:rPr>
              <a:t>of</a:t>
            </a:r>
            <a:r>
              <a:rPr altLang="en-IN" b="1" lang="en-US">
                <a:solidFill>
                  <a:srgbClr val="FF0000"/>
                </a:solidFill>
              </a:rPr>
              <a:t> </a:t>
            </a:r>
            <a:r>
              <a:rPr altLang="en-IN" b="1" lang="en-US">
                <a:solidFill>
                  <a:srgbClr val="FF0000"/>
                </a:solidFill>
              </a:rPr>
              <a:t>A</a:t>
            </a:r>
            <a:r>
              <a:rPr altLang="en-IN" b="1" lang="en-US">
                <a:solidFill>
                  <a:srgbClr val="FF0000"/>
                </a:solidFill>
              </a:rPr>
              <a:t>I</a:t>
            </a:r>
            <a:endParaRPr lang="en-US"/>
          </a:p>
        </p:txBody>
      </p:sp>
      <p:sp>
        <p:nvSpPr>
          <p:cNvPr id="1048618" name=""/>
          <p:cNvSpPr>
            <a:spLocks noGrp="1"/>
          </p:cNvSpPr>
          <p:nvPr>
            <p:ph idx="1"/>
          </p:nvPr>
        </p:nvSpPr>
        <p:spPr>
          <a:solidFill>
            <a:srgbClr val="02A5E3"/>
          </a:solidFill>
          <a:ln>
            <a:solidFill>
              <a:srgbClr val="FFC000"/>
            </a:solidFill>
            <a:prstDash val="solid"/>
          </a:ln>
        </p:spPr>
        <p:txBody>
          <a:bodyPr>
            <a:normAutofit/>
          </a:bodyPr>
          <a:p>
            <a:r>
              <a:rPr lang="en-US"/>
              <a:t>Applications of AI:</a:t>
            </a:r>
            <a:endParaRPr lang="en-US"/>
          </a:p>
          <a:p>
            <a:r>
              <a:rPr lang="en-US"/>
              <a:t>1. Virtual assistants (e.g., Siri, Alexa)</a:t>
            </a:r>
            <a:endParaRPr lang="en-US"/>
          </a:p>
          <a:p>
            <a:r>
              <a:rPr lang="en-US"/>
              <a:t>2. Image recognition (e.g., facial recognition, object detection)</a:t>
            </a:r>
            <a:endParaRPr lang="en-US"/>
          </a:p>
          <a:p>
            <a:r>
              <a:rPr lang="en-US"/>
              <a:t>3. Natural Language Processing (NLP) for chatbots and language translation</a:t>
            </a:r>
            <a:endParaRPr lang="en-US"/>
          </a:p>
          <a:p>
            <a:r>
              <a:rPr lang="en-US"/>
              <a:t>4. Predictive analytics for business and healthcare</a:t>
            </a:r>
            <a:endParaRPr lang="en-US"/>
          </a:p>
          <a:p>
            <a:r>
              <a:rPr lang="en-US"/>
              <a:t>5. Autonomous vehicles</a:t>
            </a:r>
            <a:endParaRPr lang="en-US"/>
          </a:p>
          <a:p>
            <a:r>
              <a:rPr lang="en-US"/>
              <a:t>Impact of AI:</a:t>
            </a:r>
            <a:endParaRPr lang="en-US"/>
          </a:p>
          <a:p>
            <a:r>
              <a:rPr lang="en-US"/>
              <a:t>1. Increased efficiency and productivity</a:t>
            </a:r>
            <a:endParaRPr lang="en-US"/>
          </a:p>
          <a:p>
            <a:r>
              <a:rPr lang="en-US"/>
              <a:t>2. Improved decision-making</a:t>
            </a:r>
            <a:endParaRPr lang="en-US"/>
          </a:p>
          <a:p>
            <a:r>
              <a:rPr lang="en-US"/>
              <a:t>3. Enhanced customer experiences</a:t>
            </a:r>
            <a:endParaRPr lang="en-US"/>
          </a:p>
          <a:p>
            <a:r>
              <a:rPr lang="en-US"/>
              <a:t>4. New business opportunities and innovations</a:t>
            </a:r>
            <a:endParaRPr lang="en-US"/>
          </a:p>
          <a:p>
            <a:r>
              <a:rPr lang="en-US"/>
              <a:t>5. Potential job displacement and skills shifts</a:t>
            </a:r>
            <a:endParaRPr lang="en-US"/>
          </a:p>
          <a:p>
            <a:r>
              <a:rPr lang="en-US"/>
              <a:t>Would you like more details on specific applications or impacts?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IN" lang="en-US">
                <a:solidFill>
                  <a:srgbClr val="330066"/>
                </a:solidFill>
              </a:rPr>
              <a:t>F</a:t>
            </a:r>
            <a:r>
              <a:rPr altLang="en-IN" lang="en-US">
                <a:solidFill>
                  <a:srgbClr val="330066"/>
                </a:solidFill>
              </a:rPr>
              <a:t>u</a:t>
            </a:r>
            <a:r>
              <a:rPr altLang="en-IN" lang="en-US">
                <a:solidFill>
                  <a:srgbClr val="330066"/>
                </a:solidFill>
              </a:rPr>
              <a:t>t</a:t>
            </a:r>
            <a:r>
              <a:rPr altLang="en-IN" lang="en-US">
                <a:solidFill>
                  <a:srgbClr val="330066"/>
                </a:solidFill>
              </a:rPr>
              <a:t>u</a:t>
            </a:r>
            <a:r>
              <a:rPr altLang="en-IN" lang="en-US">
                <a:solidFill>
                  <a:srgbClr val="330066"/>
                </a:solidFill>
              </a:rPr>
              <a:t>r</a:t>
            </a:r>
            <a:r>
              <a:rPr altLang="en-IN" lang="en-US">
                <a:solidFill>
                  <a:srgbClr val="330066"/>
                </a:solidFill>
              </a:rPr>
              <a:t>e</a:t>
            </a:r>
            <a:r>
              <a:rPr altLang="en-IN" lang="en-US">
                <a:solidFill>
                  <a:srgbClr val="330066"/>
                </a:solidFill>
              </a:rPr>
              <a:t> </a:t>
            </a:r>
            <a:r>
              <a:rPr altLang="en-IN" lang="en-US">
                <a:solidFill>
                  <a:srgbClr val="330066"/>
                </a:solidFill>
              </a:rPr>
              <a:t>A</a:t>
            </a:r>
            <a:r>
              <a:rPr altLang="en-IN" lang="en-US">
                <a:solidFill>
                  <a:srgbClr val="330066"/>
                </a:solidFill>
              </a:rPr>
              <a:t>r</a:t>
            </a:r>
            <a:r>
              <a:rPr altLang="en-IN" lang="en-US">
                <a:solidFill>
                  <a:srgbClr val="330066"/>
                </a:solidFill>
              </a:rPr>
              <a:t>t</a:t>
            </a:r>
            <a:r>
              <a:rPr altLang="en-IN" lang="en-US">
                <a:solidFill>
                  <a:srgbClr val="330066"/>
                </a:solidFill>
              </a:rPr>
              <a:t>i</a:t>
            </a:r>
            <a:r>
              <a:rPr altLang="en-IN" lang="en-US">
                <a:solidFill>
                  <a:srgbClr val="330066"/>
                </a:solidFill>
              </a:rPr>
              <a:t>f</a:t>
            </a:r>
            <a:r>
              <a:rPr altLang="en-IN" lang="en-US">
                <a:solidFill>
                  <a:srgbClr val="330066"/>
                </a:solidFill>
              </a:rPr>
              <a:t>i</a:t>
            </a:r>
            <a:r>
              <a:rPr altLang="en-IN" lang="en-US">
                <a:solidFill>
                  <a:srgbClr val="330066"/>
                </a:solidFill>
              </a:rPr>
              <a:t>cial</a:t>
            </a:r>
            <a:r>
              <a:rPr altLang="en-IN" lang="en-US">
                <a:solidFill>
                  <a:srgbClr val="330066"/>
                </a:solidFill>
              </a:rPr>
              <a:t> </a:t>
            </a:r>
            <a:r>
              <a:rPr altLang="en-IN" lang="en-US">
                <a:solidFill>
                  <a:srgbClr val="330066"/>
                </a:solidFill>
              </a:rPr>
              <a:t>I</a:t>
            </a:r>
            <a:r>
              <a:rPr altLang="en-IN" lang="en-US">
                <a:solidFill>
                  <a:srgbClr val="330066"/>
                </a:solidFill>
              </a:rPr>
              <a:t>ntelligence</a:t>
            </a:r>
            <a:r>
              <a:rPr altLang="en-IN" lang="en-US">
                <a:solidFill>
                  <a:srgbClr val="330066"/>
                </a:solidFill>
              </a:rPr>
              <a:t> </a:t>
            </a:r>
            <a:endParaRPr lang="en-US"/>
          </a:p>
        </p:txBody>
      </p:sp>
      <p:sp>
        <p:nvSpPr>
          <p:cNvPr id="1048620" name=""/>
          <p:cNvSpPr>
            <a:spLocks noGrp="1"/>
          </p:cNvSpPr>
          <p:nvPr>
            <p:ph idx="1"/>
          </p:nvPr>
        </p:nvSpPr>
        <p:spPr>
          <a:xfrm>
            <a:off x="1848115" y="1908585"/>
            <a:ext cx="5168040" cy="3040831"/>
          </a:xfrm>
        </p:spPr>
        <p:txBody>
          <a:bodyPr/>
          <a:p>
            <a:r>
              <a:rPr lang="en-US"/>
              <a:t>Future AI work will focus on developing more advanced and specialized models, improving transparency and explainability, and ensuring safe and responsible deployment.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"/>
          <p:cNvSpPr txBox="1"/>
          <p:nvPr/>
        </p:nvSpPr>
        <p:spPr>
          <a:xfrm>
            <a:off x="0" y="2335529"/>
            <a:ext cx="3693539" cy="26060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AI's main features include learning, reasoning, problem-solving, perception, and natural language understanding.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 flipH="1">
            <a:off x="4572000" y="863624"/>
            <a:ext cx="4004157" cy="4077945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IN" b="1" lang="en-US"/>
              <a:t>B</a:t>
            </a:r>
            <a:r>
              <a:rPr altLang="en-IN" b="1" lang="en-US"/>
              <a:t>e</a:t>
            </a:r>
            <a:r>
              <a:rPr altLang="en-IN" b="1" lang="en-US"/>
              <a:t>n</a:t>
            </a:r>
            <a:r>
              <a:rPr altLang="en-IN" b="1" lang="en-US"/>
              <a:t>e</a:t>
            </a:r>
            <a:r>
              <a:rPr altLang="en-IN" b="1" lang="en-US"/>
              <a:t>f</a:t>
            </a:r>
            <a:r>
              <a:rPr altLang="en-IN" b="1" lang="en-US"/>
              <a:t>its</a:t>
            </a:r>
            <a:r>
              <a:rPr altLang="en-IN" b="1" lang="en-US"/>
              <a:t> </a:t>
            </a:r>
            <a:r>
              <a:rPr altLang="en-IN" b="1" lang="en-US"/>
              <a:t>of</a:t>
            </a:r>
            <a:r>
              <a:rPr altLang="en-IN" b="1" lang="en-US"/>
              <a:t> </a:t>
            </a:r>
            <a:r>
              <a:rPr altLang="en-IN" b="1" lang="en-US"/>
              <a:t>A</a:t>
            </a:r>
            <a:r>
              <a:rPr altLang="en-IN" b="1" lang="en-US"/>
              <a:t>r</a:t>
            </a:r>
            <a:r>
              <a:rPr altLang="en-IN" b="1" lang="en-US"/>
              <a:t>t</a:t>
            </a:r>
            <a:r>
              <a:rPr altLang="en-IN" b="1" lang="en-US"/>
              <a:t>i</a:t>
            </a:r>
            <a:r>
              <a:rPr altLang="en-IN" b="1" lang="en-US"/>
              <a:t>f</a:t>
            </a:r>
            <a:r>
              <a:rPr altLang="en-IN" b="1" lang="en-US"/>
              <a:t>i</a:t>
            </a:r>
            <a:r>
              <a:rPr altLang="en-IN" b="1" lang="en-US"/>
              <a:t>c</a:t>
            </a:r>
            <a:r>
              <a:rPr altLang="en-IN" b="1" lang="en-US"/>
              <a:t>i</a:t>
            </a:r>
            <a:r>
              <a:rPr altLang="en-IN" b="1" lang="en-US"/>
              <a:t>a</a:t>
            </a:r>
            <a:r>
              <a:rPr altLang="en-IN" b="1" lang="en-US"/>
              <a:t>l</a:t>
            </a:r>
            <a:r>
              <a:rPr altLang="en-IN" b="1" lang="en-US"/>
              <a:t> </a:t>
            </a:r>
            <a:r>
              <a:rPr altLang="en-IN" b="1" lang="en-US"/>
              <a:t> </a:t>
            </a:r>
            <a:r>
              <a:rPr altLang="en-IN" b="1" lang="en-US"/>
              <a:t>I</a:t>
            </a:r>
            <a:r>
              <a:rPr altLang="en-IN" b="1" lang="en-US"/>
              <a:t>ntelligence</a:t>
            </a:r>
            <a:r>
              <a:rPr altLang="en-IN" b="1" lang="en-US"/>
              <a:t> </a:t>
            </a:r>
            <a:endParaRPr lang="en-US"/>
          </a:p>
        </p:txBody>
      </p:sp>
      <p:sp>
        <p:nvSpPr>
          <p:cNvPr id="1048631" name=""/>
          <p:cNvSpPr>
            <a:spLocks noGrp="1"/>
          </p:cNvSpPr>
          <p:nvPr>
            <p:ph sz="quarter" idx="4"/>
          </p:nvPr>
        </p:nvSpPr>
        <p:spPr>
          <a:xfrm>
            <a:off x="4895678" y="1968406"/>
            <a:ext cx="3887391" cy="2921186"/>
          </a:xfrm>
        </p:spPr>
        <p:txBody>
          <a:bodyPr/>
          <a:p>
            <a:r>
              <a:rPr lang="en-US"/>
              <a:t>AI benefits include increased efficiency, improved accuracy, enhanced decision-making, and personalized experiences.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IN" lang="en-US">
                <a:solidFill>
                  <a:srgbClr val="7030A0"/>
                </a:solidFill>
              </a:rPr>
              <a:t>D</a:t>
            </a:r>
            <a:r>
              <a:rPr altLang="en-IN" lang="en-US">
                <a:solidFill>
                  <a:srgbClr val="7030A0"/>
                </a:solidFill>
              </a:rPr>
              <a:t>i</a:t>
            </a:r>
            <a:r>
              <a:rPr altLang="en-IN" lang="en-US">
                <a:solidFill>
                  <a:srgbClr val="7030A0"/>
                </a:solidFill>
              </a:rPr>
              <a:t>s</a:t>
            </a:r>
            <a:r>
              <a:rPr altLang="en-IN" lang="en-US">
                <a:solidFill>
                  <a:srgbClr val="7030A0"/>
                </a:solidFill>
              </a:rPr>
              <a:t>a</a:t>
            </a:r>
            <a:r>
              <a:rPr altLang="en-IN" lang="en-US">
                <a:solidFill>
                  <a:srgbClr val="7030A0"/>
                </a:solidFill>
              </a:rPr>
              <a:t>d</a:t>
            </a:r>
            <a:r>
              <a:rPr altLang="en-IN" lang="en-US">
                <a:solidFill>
                  <a:srgbClr val="7030A0"/>
                </a:solidFill>
              </a:rPr>
              <a:t>vantage</a:t>
            </a:r>
            <a:r>
              <a:rPr altLang="en-IN" lang="en-US">
                <a:solidFill>
                  <a:srgbClr val="7030A0"/>
                </a:solidFill>
              </a:rPr>
              <a:t> </a:t>
            </a:r>
            <a:r>
              <a:rPr altLang="en-IN" lang="en-US">
                <a:solidFill>
                  <a:srgbClr val="7030A0"/>
                </a:solidFill>
              </a:rPr>
              <a:t>o</a:t>
            </a:r>
            <a:r>
              <a:rPr altLang="en-IN" lang="en-US">
                <a:solidFill>
                  <a:srgbClr val="7030A0"/>
                </a:solidFill>
              </a:rPr>
              <a:t>f</a:t>
            </a:r>
            <a:r>
              <a:rPr altLang="en-IN" lang="en-US">
                <a:solidFill>
                  <a:srgbClr val="7030A0"/>
                </a:solidFill>
              </a:rPr>
              <a:t> </a:t>
            </a:r>
            <a:r>
              <a:rPr altLang="en-IN" lang="en-US">
                <a:solidFill>
                  <a:srgbClr val="7030A0"/>
                </a:solidFill>
              </a:rPr>
              <a:t>A</a:t>
            </a:r>
            <a:r>
              <a:rPr altLang="en-IN" lang="en-US">
                <a:solidFill>
                  <a:srgbClr val="7030A0"/>
                </a:solidFill>
              </a:rPr>
              <a:t>I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1048633" name=""/>
          <p:cNvSpPr>
            <a:spLocks noGrp="1"/>
          </p:cNvSpPr>
          <p:nvPr>
            <p:ph idx="1"/>
          </p:nvPr>
        </p:nvSpPr>
        <p:spPr>
          <a:xfrm>
            <a:off x="448381" y="1655263"/>
            <a:ext cx="6184497" cy="3964697"/>
          </a:xfrm>
          <a:solidFill>
            <a:srgbClr val="02A5E3"/>
          </a:solidFill>
        </p:spPr>
        <p:txBody>
          <a:bodyPr>
            <a:normAutofit/>
          </a:bodyPr>
          <a:p>
            <a:pPr indent="0" marL="0">
              <a:buNone/>
            </a:pPr>
            <a:endParaRPr lang="en-US"/>
          </a:p>
          <a:p>
            <a:r>
              <a:rPr lang="en-US"/>
              <a:t>1. *Job Displacement*: AI may automate jobs</a:t>
            </a:r>
            <a:r>
              <a:rPr altLang="en-IN" lang="en-US"/>
              <a:t>.</a:t>
            </a:r>
            <a:endParaRPr lang="en-US"/>
          </a:p>
          <a:p>
            <a:r>
              <a:rPr lang="en-US"/>
              <a:t>2. *Bias in Decision-Making*: AI systems can perpetuate and amplify</a:t>
            </a:r>
            <a:r>
              <a:rPr altLang="en-IN" lang="en-US"/>
              <a:t>.</a:t>
            </a:r>
            <a:endParaRPr lang="en-US"/>
          </a:p>
          <a:p>
            <a:r>
              <a:rPr lang="en-US"/>
              <a:t>3. *Security Risks*: AI systems can be vulnerable to cyber attacks and data breaches.</a:t>
            </a:r>
            <a:endParaRPr lang="en-US"/>
          </a:p>
          <a:p>
            <a:r>
              <a:rPr lang="en-US"/>
              <a:t>4. *Lack of Transparency*: AI decision-making proce</a:t>
            </a:r>
            <a:r>
              <a:rPr altLang="en-IN" lang="en-US"/>
              <a:t>s</a:t>
            </a:r>
            <a:r>
              <a:rPr altLang="en-IN" lang="en-US"/>
              <a:t>e</a:t>
            </a:r>
            <a:r>
              <a:rPr altLang="en-IN" lang="en-US"/>
              <a:t>s</a:t>
            </a:r>
            <a:r>
              <a:rPr lang="en-US"/>
              <a:t>s </a:t>
            </a:r>
            <a:endParaRPr lang="en-US"/>
          </a:p>
          <a:p>
            <a:r>
              <a:rPr lang="en-US"/>
              <a:t>5. *Dependence on Data Quality*: AI systems require high-quality data 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"/>
          <p:cNvSpPr txBox="1"/>
          <p:nvPr/>
        </p:nvSpPr>
        <p:spPr>
          <a:xfrm>
            <a:off x="137639" y="2610247"/>
            <a:ext cx="6107707" cy="21869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AI has transformative potential, revolutionizing industries and improving lives, but requires responsible development and deployment.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35" name=""/>
          <p:cNvSpPr txBox="1"/>
          <p:nvPr/>
        </p:nvSpPr>
        <p:spPr>
          <a:xfrm>
            <a:off x="964902" y="997631"/>
            <a:ext cx="5675317" cy="815339"/>
          </a:xfrm>
          <a:prstGeom prst="rect"/>
        </p:spPr>
        <p:txBody>
          <a:bodyPr rtlCol="0" wrap="square">
            <a:spAutoFit/>
          </a:bodyPr>
          <a:p>
            <a:r>
              <a:rPr altLang="en-IN" sz="4800" lang="en-US">
                <a:solidFill>
                  <a:srgbClr val="6600CC"/>
                </a:solidFill>
              </a:rPr>
              <a:t>C</a:t>
            </a:r>
            <a:r>
              <a:rPr altLang="en-IN" sz="4800" lang="en-US">
                <a:solidFill>
                  <a:srgbClr val="6600CC"/>
                </a:solidFill>
              </a:rPr>
              <a:t>o</a:t>
            </a:r>
            <a:r>
              <a:rPr altLang="en-IN" sz="4800" lang="en-US">
                <a:solidFill>
                  <a:srgbClr val="6600CC"/>
                </a:solidFill>
              </a:rPr>
              <a:t>n</a:t>
            </a:r>
            <a:r>
              <a:rPr altLang="en-IN" sz="4800" lang="en-US">
                <a:solidFill>
                  <a:srgbClr val="6600CC"/>
                </a:solidFill>
              </a:rPr>
              <a:t>c</a:t>
            </a:r>
            <a:r>
              <a:rPr altLang="en-IN" sz="4800" lang="en-US">
                <a:solidFill>
                  <a:srgbClr val="6600CC"/>
                </a:solidFill>
              </a:rPr>
              <a:t>l</a:t>
            </a:r>
            <a:r>
              <a:rPr altLang="en-IN" sz="4800" lang="en-US">
                <a:solidFill>
                  <a:srgbClr val="6600CC"/>
                </a:solidFill>
              </a:rPr>
              <a:t>u</a:t>
            </a:r>
            <a:r>
              <a:rPr altLang="en-IN" sz="4800" lang="en-US">
                <a:solidFill>
                  <a:srgbClr val="6600CC"/>
                </a:solidFill>
              </a:rPr>
              <a:t>s</a:t>
            </a:r>
            <a:r>
              <a:rPr altLang="en-IN" sz="4800" lang="en-US">
                <a:solidFill>
                  <a:srgbClr val="6600CC"/>
                </a:solidFill>
              </a:rPr>
              <a:t>i</a:t>
            </a:r>
            <a:r>
              <a:rPr altLang="en-IN" sz="4800" lang="en-US">
                <a:solidFill>
                  <a:srgbClr val="6600CC"/>
                </a:solidFill>
              </a:rPr>
              <a:t>o</a:t>
            </a:r>
            <a:r>
              <a:rPr altLang="en-IN" sz="4800" lang="en-US">
                <a:solidFill>
                  <a:srgbClr val="6600CC"/>
                </a:solidFill>
              </a:rPr>
              <a:t>n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IN" lang="en-US"/>
              <a:t>C</a:t>
            </a:r>
            <a:r>
              <a:rPr altLang="en-IN" lang="en-US"/>
              <a:t>o</a:t>
            </a:r>
            <a:r>
              <a:rPr altLang="en-IN" lang="en-US"/>
              <a:t>d</a:t>
            </a:r>
            <a:r>
              <a:rPr altLang="en-IN" lang="en-US"/>
              <a:t>i</a:t>
            </a:r>
            <a:r>
              <a:rPr altLang="en-IN" lang="en-US"/>
              <a:t>n</a:t>
            </a:r>
            <a:r>
              <a:rPr altLang="en-IN" lang="en-US"/>
              <a:t>g</a:t>
            </a:r>
            <a:r>
              <a:rPr altLang="en-IN" lang="en-US"/>
              <a:t> </a:t>
            </a:r>
            <a:r>
              <a:rPr altLang="en-IN" lang="en-US"/>
              <a:t>f</a:t>
            </a:r>
            <a:r>
              <a:rPr altLang="en-IN" lang="en-US"/>
              <a:t>o</a:t>
            </a:r>
            <a:r>
              <a:rPr altLang="en-IN" lang="en-US"/>
              <a:t>r</a:t>
            </a:r>
            <a:r>
              <a:rPr altLang="en-IN" lang="en-US"/>
              <a:t> </a:t>
            </a:r>
            <a:r>
              <a:rPr altLang="en-IN" lang="en-US"/>
              <a:t>A</a:t>
            </a:r>
            <a:r>
              <a:rPr altLang="en-IN" lang="en-US"/>
              <a:t>I</a:t>
            </a:r>
            <a:r>
              <a:rPr altLang="en-IN" lang="en-US"/>
              <a:t> </a:t>
            </a:r>
            <a:r>
              <a:rPr altLang="en-IN" lang="en-US"/>
              <a:t>A</a:t>
            </a:r>
            <a:r>
              <a:rPr altLang="en-IN" lang="en-US"/>
              <a:t>n</a:t>
            </a:r>
            <a:r>
              <a:rPr altLang="en-IN" lang="en-US"/>
              <a:t>d</a:t>
            </a:r>
            <a:r>
              <a:rPr altLang="en-IN" lang="en-US"/>
              <a:t> </a:t>
            </a:r>
            <a:r>
              <a:rPr altLang="en-IN" lang="en-US"/>
              <a:t> </a:t>
            </a:r>
            <a:r>
              <a:rPr altLang="en-IN" lang="en-US"/>
              <a:t>o</a:t>
            </a:r>
            <a:r>
              <a:rPr altLang="en-IN" lang="en-US"/>
              <a:t>u</a:t>
            </a:r>
            <a:r>
              <a:rPr altLang="en-IN" lang="en-US"/>
              <a:t>t</a:t>
            </a:r>
            <a:r>
              <a:rPr altLang="en-IN" lang="en-US"/>
              <a:t>p</a:t>
            </a:r>
            <a:r>
              <a:rPr altLang="en-IN" lang="en-US"/>
              <a:t>u</a:t>
            </a:r>
            <a:r>
              <a:rPr altLang="en-IN" lang="en-US"/>
              <a:t>t</a:t>
            </a:r>
            <a:endParaRPr lang="en-US"/>
          </a:p>
        </p:txBody>
      </p:sp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677053" y="2337497"/>
            <a:ext cx="4513077" cy="3973185"/>
          </a:xfrm>
          <a:prstGeom prst="rect"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"/>
          <p:cNvSpPr>
            <a:spLocks noGrp="1"/>
          </p:cNvSpPr>
          <p:nvPr>
            <p:ph type="title"/>
          </p:nvPr>
        </p:nvSpPr>
        <p:spPr>
          <a:xfrm>
            <a:off x="2045369" y="-1108487"/>
            <a:ext cx="7886700" cy="2852737"/>
          </a:xfrm>
        </p:spPr>
        <p:txBody>
          <a:bodyPr/>
          <a:p>
            <a:r>
              <a:rPr altLang="en-IN" lang="en-US"/>
              <a:t>T</a:t>
            </a:r>
            <a:r>
              <a:rPr altLang="en-IN" lang="en-US"/>
              <a:t>h</a:t>
            </a:r>
            <a:r>
              <a:rPr altLang="en-IN" lang="en-US"/>
              <a:t>a</a:t>
            </a:r>
            <a:r>
              <a:rPr altLang="en-IN" lang="en-US"/>
              <a:t>n</a:t>
            </a:r>
            <a:r>
              <a:rPr altLang="en-IN" lang="en-US"/>
              <a:t>k</a:t>
            </a:r>
            <a:r>
              <a:rPr altLang="en-IN" lang="en-US"/>
              <a:t> </a:t>
            </a:r>
            <a:r>
              <a:rPr altLang="en-IN" lang="en-US"/>
              <a:t>y</a:t>
            </a:r>
            <a:r>
              <a:rPr altLang="en-IN" lang="en-US"/>
              <a:t>o</a:t>
            </a:r>
            <a:r>
              <a:rPr altLang="en-IN" lang="en-US"/>
              <a:t>u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"/>
          <p:cNvSpPr>
            <a:spLocks noGrp="1"/>
          </p:cNvSpPr>
          <p:nvPr>
            <p:ph type="subTitle" idx="1"/>
          </p:nvPr>
        </p:nvSpPr>
        <p:spPr>
          <a:xfrm>
            <a:off x="833655" y="1052873"/>
            <a:ext cx="7476689" cy="4108363"/>
          </a:xfrm>
        </p:spPr>
        <p:txBody>
          <a:bodyPr>
            <a:normAutofit/>
          </a:bodyPr>
          <a:p>
            <a:r>
              <a:rPr altLang="en-IN" sz="4000" lang="en-US"/>
              <a:t>N</a:t>
            </a:r>
            <a:r>
              <a:rPr altLang="en-IN" sz="4000" lang="en-US"/>
              <a:t>a</a:t>
            </a:r>
            <a:r>
              <a:rPr altLang="en-IN" sz="4000" lang="en-US"/>
              <a:t>m</a:t>
            </a:r>
            <a:r>
              <a:rPr altLang="en-IN" sz="4000" lang="en-US"/>
              <a:t>e</a:t>
            </a:r>
            <a:r>
              <a:rPr altLang="en-IN" sz="4000" lang="en-US"/>
              <a:t>:</a:t>
            </a:r>
            <a:r>
              <a:rPr altLang="en-IN" sz="4000" lang="en-US"/>
              <a:t> </a:t>
            </a:r>
            <a:r>
              <a:rPr altLang="en-IN" sz="4000" lang="en-US"/>
              <a:t>V</a:t>
            </a:r>
            <a:r>
              <a:rPr altLang="en-IN" sz="4000" lang="en-US"/>
              <a:t>.</a:t>
            </a:r>
            <a:r>
              <a:rPr altLang="en-IN" sz="4000" lang="en-US"/>
              <a:t> </a:t>
            </a:r>
            <a:r>
              <a:rPr altLang="en-IN" sz="4000" lang="en-US"/>
              <a:t>C</a:t>
            </a:r>
            <a:r>
              <a:rPr altLang="en-IN" sz="4000" lang="en-US"/>
              <a:t>h</a:t>
            </a:r>
            <a:r>
              <a:rPr altLang="en-IN" sz="4000" lang="en-US"/>
              <a:t>a</a:t>
            </a:r>
            <a:r>
              <a:rPr altLang="en-IN" sz="4000" lang="en-US"/>
              <a:t>r</a:t>
            </a:r>
            <a:r>
              <a:rPr altLang="en-IN" sz="4000" lang="en-US"/>
              <a:t>umathi</a:t>
            </a:r>
            <a:endParaRPr lang="en-US"/>
          </a:p>
          <a:p>
            <a:r>
              <a:rPr altLang="en-IN" sz="4000" lang="en-US"/>
              <a:t>R</a:t>
            </a:r>
            <a:r>
              <a:rPr altLang="en-IN" sz="4000" lang="en-US"/>
              <a:t>e</a:t>
            </a:r>
            <a:r>
              <a:rPr altLang="en-IN" sz="4000" lang="en-US"/>
              <a:t>g</a:t>
            </a:r>
            <a:r>
              <a:rPr altLang="en-IN" sz="4000" lang="en-US"/>
              <a:t> </a:t>
            </a:r>
            <a:r>
              <a:rPr altLang="en-IN" sz="4000" lang="en-US"/>
              <a:t>n</a:t>
            </a:r>
            <a:r>
              <a:rPr altLang="en-IN" sz="4000" lang="en-US"/>
              <a:t>o</a:t>
            </a:r>
            <a:r>
              <a:rPr altLang="en-IN" sz="4000" lang="en-US"/>
              <a:t>:</a:t>
            </a:r>
            <a:r>
              <a:rPr altLang="en-IN" sz="4000" lang="en-US"/>
              <a:t> </a:t>
            </a:r>
            <a:r>
              <a:rPr altLang="en-IN" sz="4000" lang="en-US"/>
              <a:t>2</a:t>
            </a:r>
            <a:r>
              <a:rPr altLang="en-IN" sz="4000" lang="en-US"/>
              <a:t>2</a:t>
            </a:r>
            <a:r>
              <a:rPr altLang="en-IN" sz="4000" lang="en-US"/>
              <a:t>9</a:t>
            </a:r>
            <a:r>
              <a:rPr altLang="en-IN" sz="4000" lang="en-US"/>
              <a:t>2</a:t>
            </a:r>
            <a:r>
              <a:rPr altLang="en-IN" sz="4000" lang="en-US"/>
              <a:t>4</a:t>
            </a:r>
            <a:r>
              <a:rPr altLang="en-IN" sz="4000" lang="en-US"/>
              <a:t>u</a:t>
            </a:r>
            <a:r>
              <a:rPr altLang="en-IN" sz="4000" lang="en-US"/>
              <a:t>1</a:t>
            </a:r>
            <a:r>
              <a:rPr altLang="en-IN" sz="4000" lang="en-US"/>
              <a:t>8</a:t>
            </a:r>
            <a:r>
              <a:rPr altLang="en-IN" sz="4000" lang="en-US"/>
              <a:t>0</a:t>
            </a:r>
            <a:r>
              <a:rPr altLang="en-IN" sz="4000" lang="en-US"/>
              <a:t>0</a:t>
            </a:r>
            <a:r>
              <a:rPr altLang="en-IN" sz="4000" lang="en-US"/>
              <a:t>2</a:t>
            </a:r>
            <a:endParaRPr lang="en-US"/>
          </a:p>
          <a:p>
            <a:r>
              <a:rPr altLang="en-IN" sz="4000" lang="en-US"/>
              <a:t>N</a:t>
            </a:r>
            <a:r>
              <a:rPr altLang="en-IN" sz="4000" lang="en-US"/>
              <a:t>M</a:t>
            </a:r>
            <a:r>
              <a:rPr altLang="en-IN" sz="4000" lang="en-US"/>
              <a:t> </a:t>
            </a:r>
            <a:r>
              <a:rPr altLang="en-IN" sz="4000" lang="en-US"/>
              <a:t>i</a:t>
            </a:r>
            <a:r>
              <a:rPr altLang="en-IN" sz="4000" lang="en-US"/>
              <a:t>d</a:t>
            </a:r>
            <a:r>
              <a:rPr altLang="en-IN" sz="4000" lang="en-US"/>
              <a:t>:EEF59EAF3FEBAEFB4E14268712CFC509</a:t>
            </a:r>
            <a:endParaRPr lang="en-US"/>
          </a:p>
          <a:p>
            <a:r>
              <a:rPr altLang="en-IN" sz="4000" lang="en-US"/>
              <a:t>D</a:t>
            </a:r>
            <a:r>
              <a:rPr altLang="en-IN" sz="4000" lang="en-US"/>
              <a:t>epartment</a:t>
            </a:r>
            <a:r>
              <a:rPr altLang="en-IN" sz="4000" lang="en-US"/>
              <a:t> </a:t>
            </a:r>
            <a:r>
              <a:rPr altLang="en-IN" sz="4000" lang="en-US"/>
              <a:t>:</a:t>
            </a:r>
            <a:r>
              <a:rPr altLang="en-IN" sz="4000" lang="en-US"/>
              <a:t> </a:t>
            </a:r>
            <a:r>
              <a:rPr altLang="en-IN" sz="4000" lang="en-US"/>
              <a:t>B</a:t>
            </a:r>
            <a:r>
              <a:rPr altLang="en-IN" sz="4000" lang="en-US"/>
              <a:t>.</a:t>
            </a:r>
            <a:r>
              <a:rPr altLang="en-IN" sz="4000" lang="en-US"/>
              <a:t> </a:t>
            </a:r>
            <a:r>
              <a:rPr altLang="en-IN" sz="4000" lang="en-US"/>
              <a:t>S</a:t>
            </a:r>
            <a:r>
              <a:rPr altLang="en-IN" sz="4000" lang="en-US"/>
              <a:t>c</a:t>
            </a:r>
            <a:r>
              <a:rPr altLang="en-IN" sz="4000" lang="en-US"/>
              <a:t>.</a:t>
            </a:r>
            <a:r>
              <a:rPr altLang="en-IN" sz="4000" lang="en-US"/>
              <a:t> </a:t>
            </a:r>
            <a:r>
              <a:rPr altLang="en-IN" sz="4000" lang="en-US"/>
              <a:t>[</a:t>
            </a:r>
            <a:r>
              <a:rPr altLang="en-IN" sz="4000" lang="en-US"/>
              <a:t>C</a:t>
            </a:r>
            <a:r>
              <a:rPr altLang="en-IN" sz="4000" lang="en-US"/>
              <a:t>S</a:t>
            </a:r>
            <a:r>
              <a:rPr altLang="en-IN" sz="4000" lang="en-US"/>
              <a:t>]</a:t>
            </a:r>
            <a:endParaRPr lang="en-US"/>
          </a:p>
          <a:p>
            <a:r>
              <a:rPr altLang="en-IN" sz="4400" lang="en-US"/>
              <a:t>C</a:t>
            </a:r>
            <a:r>
              <a:rPr altLang="en-IN" sz="4400" lang="en-US"/>
              <a:t>o</a:t>
            </a:r>
            <a:r>
              <a:rPr altLang="en-IN" sz="4400" lang="en-US"/>
              <a:t>l</a:t>
            </a:r>
            <a:r>
              <a:rPr altLang="en-IN" sz="4400" lang="en-US"/>
              <a:t>l</a:t>
            </a:r>
            <a:r>
              <a:rPr altLang="en-IN" sz="4400" lang="en-US"/>
              <a:t>e</a:t>
            </a:r>
            <a:r>
              <a:rPr altLang="en-IN" sz="4400" lang="en-US"/>
              <a:t>g</a:t>
            </a:r>
            <a:r>
              <a:rPr altLang="en-IN" sz="4400" lang="en-US"/>
              <a:t>e</a:t>
            </a:r>
            <a:r>
              <a:rPr altLang="en-IN" sz="4400" lang="en-US"/>
              <a:t>:</a:t>
            </a:r>
            <a:r>
              <a:rPr altLang="en-IN" sz="4400" lang="en-US"/>
              <a:t>S</a:t>
            </a:r>
            <a:r>
              <a:rPr altLang="en-IN" sz="4400" lang="en-US"/>
              <a:t>r</a:t>
            </a:r>
            <a:r>
              <a:rPr altLang="en-IN" sz="4400" lang="en-US"/>
              <a:t>i</a:t>
            </a:r>
            <a:r>
              <a:rPr altLang="en-IN" sz="4400" lang="en-US"/>
              <a:t> </a:t>
            </a:r>
            <a:r>
              <a:rPr altLang="en-IN" sz="4400" lang="en-US"/>
              <a:t>B</a:t>
            </a:r>
            <a:r>
              <a:rPr altLang="en-IN" sz="4400" lang="en-US"/>
              <a:t>h</a:t>
            </a:r>
            <a:r>
              <a:rPr altLang="en-IN" sz="4400" lang="en-US"/>
              <a:t>a</a:t>
            </a:r>
            <a:r>
              <a:rPr altLang="en-IN" sz="4400" lang="en-US"/>
              <a:t>r</a:t>
            </a:r>
            <a:r>
              <a:rPr altLang="en-IN" sz="4400" lang="en-US"/>
              <a:t>a</a:t>
            </a:r>
            <a:r>
              <a:rPr altLang="en-IN" sz="4400" lang="en-US"/>
              <a:t>thi</a:t>
            </a:r>
            <a:r>
              <a:rPr altLang="en-IN" sz="4400" lang="en-US"/>
              <a:t> </a:t>
            </a:r>
            <a:r>
              <a:rPr altLang="en-IN" sz="4400" lang="en-US"/>
              <a:t>W</a:t>
            </a:r>
            <a:r>
              <a:rPr altLang="en-IN" sz="4400" lang="en-US"/>
              <a:t>omen's</a:t>
            </a:r>
            <a:r>
              <a:rPr altLang="en-IN" sz="4400" lang="en-US"/>
              <a:t> </a:t>
            </a:r>
            <a:r>
              <a:rPr altLang="en-IN" sz="4400" lang="en-US"/>
              <a:t>Arts</a:t>
            </a:r>
            <a:r>
              <a:rPr altLang="en-IN" sz="4400" lang="en-US"/>
              <a:t> </a:t>
            </a:r>
            <a:r>
              <a:rPr altLang="en-IN" sz="4400" lang="en-US"/>
              <a:t>and</a:t>
            </a:r>
            <a:r>
              <a:rPr altLang="en-IN" sz="4400" lang="en-US"/>
              <a:t> </a:t>
            </a:r>
            <a:r>
              <a:rPr altLang="en-IN" sz="4400" lang="en-US"/>
              <a:t>S</a:t>
            </a:r>
            <a:r>
              <a:rPr altLang="en-IN" sz="4400" lang="en-US"/>
              <a:t>cience</a:t>
            </a:r>
            <a:r>
              <a:rPr altLang="en-IN" sz="4400" lang="en-US"/>
              <a:t> </a:t>
            </a:r>
            <a:r>
              <a:rPr altLang="en-IN" sz="4400" lang="en-US"/>
              <a:t>C</a:t>
            </a:r>
            <a:r>
              <a:rPr altLang="en-IN" sz="4400" lang="en-US"/>
              <a:t>ollege</a:t>
            </a:r>
            <a:r>
              <a:rPr altLang="en-IN" sz="4400" lang="en-US"/>
              <a:t>.</a:t>
            </a:r>
            <a:endParaRPr lang="en-US"/>
          </a:p>
          <a:p>
            <a:r>
              <a:rPr altLang="en-IN" sz="4800" lang="en-US"/>
              <a:t>U</a:t>
            </a:r>
            <a:r>
              <a:rPr altLang="en-IN" sz="4800" lang="en-US"/>
              <a:t>n</a:t>
            </a:r>
            <a:r>
              <a:rPr altLang="en-IN" sz="4800" lang="en-US"/>
              <a:t>i</a:t>
            </a:r>
            <a:r>
              <a:rPr altLang="en-IN" sz="4800" lang="en-US"/>
              <a:t>v</a:t>
            </a:r>
            <a:r>
              <a:rPr altLang="en-IN" sz="4800" lang="en-US"/>
              <a:t>e</a:t>
            </a:r>
            <a:r>
              <a:rPr altLang="en-IN" sz="4800" lang="en-US"/>
              <a:t>r</a:t>
            </a:r>
            <a:r>
              <a:rPr altLang="en-IN" sz="4800" lang="en-US"/>
              <a:t>sity</a:t>
            </a:r>
            <a:r>
              <a:rPr altLang="en-IN" sz="4800" lang="en-US"/>
              <a:t>:</a:t>
            </a:r>
            <a:r>
              <a:rPr altLang="en-IN" sz="4800" lang="en-US"/>
              <a:t> </a:t>
            </a:r>
            <a:r>
              <a:rPr altLang="en-IN" sz="4800" lang="en-US"/>
              <a:t>T</a:t>
            </a:r>
            <a:r>
              <a:rPr altLang="en-IN" sz="4800" lang="en-US"/>
              <a:t>h</a:t>
            </a:r>
            <a:r>
              <a:rPr altLang="en-IN" sz="4800" lang="en-US"/>
              <a:t>i</a:t>
            </a:r>
            <a:r>
              <a:rPr altLang="en-IN" sz="4800" lang="en-US"/>
              <a:t>r</a:t>
            </a:r>
            <a:r>
              <a:rPr altLang="en-IN" sz="4800" lang="en-US"/>
              <a:t>u</a:t>
            </a:r>
            <a:r>
              <a:rPr altLang="en-IN" sz="4800" lang="en-US"/>
              <a:t>v</a:t>
            </a:r>
            <a:r>
              <a:rPr altLang="en-IN" sz="4800" lang="en-US"/>
              <a:t>a</a:t>
            </a:r>
            <a:r>
              <a:rPr altLang="en-IN" sz="4800" lang="en-US"/>
              <a:t>l</a:t>
            </a:r>
            <a:r>
              <a:rPr altLang="en-IN" sz="4800" lang="en-US"/>
              <a:t>l</a:t>
            </a:r>
            <a:r>
              <a:rPr altLang="en-IN" sz="4800" lang="en-US"/>
              <a:t>u</a:t>
            </a:r>
            <a:r>
              <a:rPr altLang="en-IN" sz="4800" lang="en-US"/>
              <a:t>v</a:t>
            </a:r>
            <a:r>
              <a:rPr altLang="en-IN" sz="4800" lang="en-US"/>
              <a:t>a</a:t>
            </a:r>
            <a:r>
              <a:rPr altLang="en-IN" sz="4800" lang="en-US"/>
              <a:t>r</a:t>
            </a:r>
            <a:r>
              <a:rPr altLang="en-IN" sz="4800" lang="en-US"/>
              <a:t> </a:t>
            </a:r>
            <a:r>
              <a:rPr altLang="en-IN" sz="4800" lang="en-US"/>
              <a:t>U</a:t>
            </a:r>
            <a:r>
              <a:rPr altLang="en-IN" sz="4800" lang="en-US"/>
              <a:t>n</a:t>
            </a:r>
            <a:r>
              <a:rPr altLang="en-IN" sz="4800" lang="en-US"/>
              <a:t>i</a:t>
            </a:r>
            <a:r>
              <a:rPr altLang="en-IN" sz="4800" lang="en-US"/>
              <a:t>v</a:t>
            </a:r>
            <a:r>
              <a:rPr altLang="en-IN" sz="4800" lang="en-US"/>
              <a:t>e</a:t>
            </a:r>
            <a:r>
              <a:rPr altLang="en-IN" sz="4800" lang="en-US"/>
              <a:t>r</a:t>
            </a:r>
            <a:r>
              <a:rPr altLang="en-IN" sz="4800" lang="en-US"/>
              <a:t>sity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"/>
          <p:cNvSpPr txBox="1"/>
          <p:nvPr/>
        </p:nvSpPr>
        <p:spPr>
          <a:xfrm>
            <a:off x="892946" y="962435"/>
            <a:ext cx="4400711" cy="2491739"/>
          </a:xfrm>
          <a:prstGeom prst="rect"/>
        </p:spPr>
        <p:txBody>
          <a:bodyPr rtlCol="0" wrap="square">
            <a:spAutoFit/>
          </a:bodyPr>
          <a:p>
            <a:r>
              <a:rPr altLang="en-IN" sz="5400" lang="en-US">
                <a:solidFill>
                  <a:srgbClr val="6600CC"/>
                </a:solidFill>
              </a:rPr>
              <a:t>A</a:t>
            </a:r>
            <a:r>
              <a:rPr altLang="en-IN" sz="5400" lang="en-US">
                <a:solidFill>
                  <a:srgbClr val="6600CC"/>
                </a:solidFill>
              </a:rPr>
              <a:t>I</a:t>
            </a:r>
            <a:r>
              <a:rPr altLang="en-IN" sz="5400" lang="en-US">
                <a:solidFill>
                  <a:srgbClr val="6600CC"/>
                </a:solidFill>
              </a:rPr>
              <a:t> </a:t>
            </a:r>
            <a:r>
              <a:rPr altLang="en-IN" sz="5400" lang="en-US">
                <a:solidFill>
                  <a:srgbClr val="6600CC"/>
                </a:solidFill>
              </a:rPr>
              <a:t>T</a:t>
            </a:r>
            <a:r>
              <a:rPr altLang="en-IN" sz="5400" lang="en-US">
                <a:solidFill>
                  <a:srgbClr val="6600CC"/>
                </a:solidFill>
              </a:rPr>
              <a:t>e</a:t>
            </a:r>
            <a:r>
              <a:rPr altLang="en-IN" sz="5400" lang="en-US">
                <a:solidFill>
                  <a:srgbClr val="6600CC"/>
                </a:solidFill>
              </a:rPr>
              <a:t>c</a:t>
            </a:r>
            <a:r>
              <a:rPr altLang="en-IN" sz="5400" lang="en-US">
                <a:solidFill>
                  <a:srgbClr val="6600CC"/>
                </a:solidFill>
              </a:rPr>
              <a:t>h</a:t>
            </a:r>
            <a:r>
              <a:rPr altLang="en-IN" sz="5400" lang="en-US">
                <a:solidFill>
                  <a:srgbClr val="6600CC"/>
                </a:solidFill>
              </a:rPr>
              <a:t>n</a:t>
            </a:r>
            <a:r>
              <a:rPr altLang="en-IN" sz="5400" lang="en-US">
                <a:solidFill>
                  <a:srgbClr val="6600CC"/>
                </a:solidFill>
              </a:rPr>
              <a:t>o</a:t>
            </a:r>
            <a:r>
              <a:rPr altLang="en-IN" sz="5400" lang="en-US">
                <a:solidFill>
                  <a:srgbClr val="6600CC"/>
                </a:solidFill>
              </a:rPr>
              <a:t>l</a:t>
            </a:r>
            <a:r>
              <a:rPr altLang="en-IN" sz="5400" lang="en-US">
                <a:solidFill>
                  <a:srgbClr val="6600CC"/>
                </a:solidFill>
              </a:rPr>
              <a:t>o</a:t>
            </a:r>
            <a:r>
              <a:rPr altLang="en-IN" sz="5400" lang="en-US">
                <a:solidFill>
                  <a:srgbClr val="6600CC"/>
                </a:solidFill>
              </a:rPr>
              <a:t>g</a:t>
            </a:r>
            <a:r>
              <a:rPr altLang="en-IN" sz="5400" lang="en-US">
                <a:solidFill>
                  <a:srgbClr val="6600CC"/>
                </a:solidFill>
              </a:rPr>
              <a:t>y</a:t>
            </a:r>
            <a:r>
              <a:rPr altLang="en-IN" sz="5400" lang="en-US">
                <a:solidFill>
                  <a:srgbClr val="6600CC"/>
                </a:solidFill>
              </a:rPr>
              <a:t> </a:t>
            </a:r>
            <a:r>
              <a:rPr altLang="en-IN" sz="5400" lang="en-US">
                <a:solidFill>
                  <a:srgbClr val="6600CC"/>
                </a:solidFill>
              </a:rPr>
              <a:t>o</a:t>
            </a:r>
            <a:r>
              <a:rPr altLang="en-IN" sz="5400" lang="en-US">
                <a:solidFill>
                  <a:srgbClr val="6600CC"/>
                </a:solidFill>
              </a:rPr>
              <a:t>v</a:t>
            </a:r>
            <a:r>
              <a:rPr altLang="en-IN" sz="5400" lang="en-US">
                <a:solidFill>
                  <a:srgbClr val="6600CC"/>
                </a:solidFill>
              </a:rPr>
              <a:t>e</a:t>
            </a:r>
            <a:r>
              <a:rPr altLang="en-IN" sz="5400" lang="en-US">
                <a:solidFill>
                  <a:srgbClr val="6600CC"/>
                </a:solidFill>
              </a:rPr>
              <a:t>r</a:t>
            </a:r>
            <a:r>
              <a:rPr altLang="en-IN" sz="5400" lang="en-US">
                <a:solidFill>
                  <a:srgbClr val="6600CC"/>
                </a:solidFill>
              </a:rPr>
              <a:t>v</a:t>
            </a:r>
            <a:r>
              <a:rPr altLang="en-IN" sz="5400" lang="en-US">
                <a:solidFill>
                  <a:srgbClr val="6600CC"/>
                </a:solidFill>
              </a:rPr>
              <a:t>i</a:t>
            </a:r>
            <a:r>
              <a:rPr altLang="en-IN" sz="5400" lang="en-US">
                <a:solidFill>
                  <a:srgbClr val="6600CC"/>
                </a:solidFill>
              </a:rPr>
              <a:t>e</a:t>
            </a:r>
            <a:r>
              <a:rPr altLang="en-IN" sz="5400" lang="en-US">
                <a:solidFill>
                  <a:srgbClr val="6600CC"/>
                </a:solidFill>
              </a:rPr>
              <a:t>w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5293657" y="3429000"/>
            <a:ext cx="2863477" cy="2838598"/>
          </a:xfrm>
          <a:prstGeom prst="rect"/>
        </p:spPr>
      </p:pic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5553390" y="348026"/>
            <a:ext cx="2603744" cy="2610221"/>
          </a:xfrm>
          <a:prstGeom prst="rect"/>
        </p:spPr>
      </p:pic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 rot="0">
            <a:off x="1075022" y="3628830"/>
            <a:ext cx="2632220" cy="2638768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"/>
          <p:cNvSpPr txBox="1"/>
          <p:nvPr/>
        </p:nvSpPr>
        <p:spPr>
          <a:xfrm>
            <a:off x="297802" y="403859"/>
            <a:ext cx="5433464" cy="3025140"/>
          </a:xfrm>
          <a:prstGeom prst="rect"/>
        </p:spPr>
        <p:txBody>
          <a:bodyPr rtlCol="0" wrap="square">
            <a:spAutoFit/>
          </a:bodyPr>
          <a:p>
            <a:r>
              <a:rPr altLang="zh-CN" sz="2800" lang="en-US"/>
              <a:t>Artificial intelligence (AI) refers to the development of computer systems that can perform tasks that typically require human intelligence, such as learning, problem-solving, and decision-making.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"/>
          <p:cNvSpPr txBox="1"/>
          <p:nvPr/>
        </p:nvSpPr>
        <p:spPr>
          <a:xfrm>
            <a:off x="6073919" y="1894421"/>
            <a:ext cx="3070081" cy="4701539"/>
          </a:xfrm>
          <a:prstGeom prst="rect"/>
          <a:solidFill>
            <a:srgbClr val="CC99FF"/>
          </a:solidFill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AI technology uses include virtual assistants, image recognition, natural language processing, and predictive analytics to automate tasks and improve decision-making.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"/>
          <p:cNvSpPr>
            <a:spLocks noGrp="1"/>
          </p:cNvSpPr>
          <p:nvPr>
            <p:ph type="title"/>
          </p:nvPr>
        </p:nvSpPr>
        <p:spPr>
          <a:xfrm>
            <a:off x="789512" y="975402"/>
            <a:ext cx="5203087" cy="2852737"/>
          </a:xfrm>
        </p:spPr>
        <p:txBody>
          <a:bodyPr>
            <a:normAutofit fontScale="90000"/>
          </a:bodyPr>
          <a:p>
            <a:r>
              <a:rPr altLang="en-IN" lang="en-US"/>
              <a:t>I</a:t>
            </a:r>
            <a:r>
              <a:rPr altLang="en-IN" lang="en-US"/>
              <a:t>M</a:t>
            </a:r>
            <a:r>
              <a:rPr altLang="en-IN" lang="en-US"/>
              <a:t>P</a:t>
            </a:r>
            <a:r>
              <a:rPr altLang="en-IN" lang="en-US"/>
              <a:t>O</a:t>
            </a:r>
            <a:r>
              <a:rPr altLang="en-IN" lang="en-US"/>
              <a:t>R</a:t>
            </a:r>
            <a:r>
              <a:rPr altLang="en-IN" lang="en-US"/>
              <a:t>T</a:t>
            </a:r>
            <a:r>
              <a:rPr altLang="en-IN" lang="en-US"/>
              <a:t>A</a:t>
            </a:r>
            <a:r>
              <a:rPr altLang="en-IN" lang="en-US"/>
              <a:t>N</a:t>
            </a:r>
            <a:r>
              <a:rPr altLang="en-IN" lang="en-US"/>
              <a:t>T</a:t>
            </a:r>
            <a:r>
              <a:rPr altLang="en-IN" lang="en-US"/>
              <a:t> </a:t>
            </a:r>
            <a:br>
              <a:rPr altLang="en-IN" lang="en-US"/>
            </a:br>
            <a:r>
              <a:rPr altLang="en-IN" lang="en-US"/>
              <a:t> </a:t>
            </a:r>
            <a:r>
              <a:rPr altLang="en-IN" lang="en-US"/>
              <a:t> </a:t>
            </a:r>
            <a:r>
              <a:rPr altLang="en-IN" lang="en-US"/>
              <a:t> </a:t>
            </a:r>
            <a:r>
              <a:rPr altLang="en-IN" lang="en-US"/>
              <a:t> </a:t>
            </a:r>
            <a:r>
              <a:rPr altLang="en-IN" lang="en-US"/>
              <a:t> </a:t>
            </a:r>
            <a:r>
              <a:rPr altLang="en-IN" lang="en-US"/>
              <a:t> </a:t>
            </a:r>
            <a:r>
              <a:rPr altLang="en-IN" lang="en-US"/>
              <a:t> </a:t>
            </a:r>
            <a:r>
              <a:rPr altLang="en-IN" lang="en-US"/>
              <a:t>O</a:t>
            </a:r>
            <a:r>
              <a:rPr altLang="en-IN" lang="en-US"/>
              <a:t>F</a:t>
            </a:r>
            <a:br>
              <a:rPr altLang="en-IN" lang="en-US"/>
            </a:br>
            <a:r>
              <a:rPr altLang="en-IN" lang="en-US"/>
              <a:t>A</a:t>
            </a:r>
            <a:r>
              <a:rPr altLang="en-IN" lang="en-US"/>
              <a:t>R</a:t>
            </a:r>
            <a:r>
              <a:rPr altLang="en-IN" lang="en-US"/>
              <a:t>T</a:t>
            </a:r>
            <a:r>
              <a:rPr altLang="en-IN" lang="en-US"/>
              <a:t>I</a:t>
            </a:r>
            <a:r>
              <a:rPr altLang="en-IN" lang="en-US"/>
              <a:t>F</a:t>
            </a:r>
            <a:r>
              <a:rPr altLang="en-IN" lang="en-US"/>
              <a:t>I</a:t>
            </a:r>
            <a:r>
              <a:rPr altLang="en-IN" lang="en-US"/>
              <a:t>CIAL</a:t>
            </a:r>
            <a:r>
              <a:rPr altLang="en-IN" lang="en-US"/>
              <a:t> </a:t>
            </a:r>
            <a:r>
              <a:rPr altLang="en-IN" lang="en-US"/>
              <a:t> </a:t>
            </a:r>
            <a:r>
              <a:rPr altLang="en-IN" lang="en-US"/>
              <a:t>I</a:t>
            </a:r>
            <a:r>
              <a:rPr altLang="en-IN" lang="en-US"/>
              <a:t>N</a:t>
            </a:r>
            <a:r>
              <a:rPr altLang="en-IN" lang="en-US"/>
              <a:t>T</a:t>
            </a:r>
            <a:r>
              <a:rPr altLang="en-IN" lang="en-US"/>
              <a:t>ELLIGENCE</a:t>
            </a:r>
            <a:r>
              <a:rPr altLang="en-IN" lang="en-US"/>
              <a:t> </a:t>
            </a:r>
            <a:endParaRPr lang="en-US"/>
          </a:p>
        </p:txBody>
      </p:sp>
      <p:sp>
        <p:nvSpPr>
          <p:cNvPr id="1048603" name="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AI is important because it can automate tasks, improve efficiency, enhance decision-making, and enable innovations in various industries like healthcare, finance, transportation, and more.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IN" lang="en-US"/>
              <a:t>I</a:t>
            </a:r>
            <a:r>
              <a:rPr altLang="en-IN" lang="en-US"/>
              <a:t>m</a:t>
            </a:r>
            <a:r>
              <a:rPr altLang="en-IN" lang="en-US"/>
              <a:t>a</a:t>
            </a:r>
            <a:r>
              <a:rPr altLang="en-IN" lang="en-US"/>
              <a:t>g</a:t>
            </a:r>
            <a:r>
              <a:rPr altLang="en-IN" lang="en-US"/>
              <a:t>e</a:t>
            </a:r>
            <a:r>
              <a:rPr altLang="en-IN" lang="en-US"/>
              <a:t> </a:t>
            </a:r>
            <a:r>
              <a:rPr altLang="en-IN" lang="en-US"/>
              <a:t>for</a:t>
            </a:r>
            <a:r>
              <a:rPr altLang="en-IN" lang="en-US"/>
              <a:t> </a:t>
            </a:r>
            <a:r>
              <a:rPr altLang="en-IN" lang="en-US"/>
              <a:t>A</a:t>
            </a:r>
            <a:r>
              <a:rPr altLang="en-IN" lang="en-US"/>
              <a:t>r</a:t>
            </a:r>
            <a:r>
              <a:rPr altLang="en-IN" lang="en-US"/>
              <a:t>t</a:t>
            </a:r>
            <a:r>
              <a:rPr altLang="en-IN" lang="en-US"/>
              <a:t>i</a:t>
            </a:r>
            <a:r>
              <a:rPr altLang="en-IN" lang="en-US"/>
              <a:t>f</a:t>
            </a:r>
            <a:r>
              <a:rPr altLang="en-IN" lang="en-US"/>
              <a:t>icial</a:t>
            </a:r>
            <a:r>
              <a:rPr altLang="en-IN" lang="en-US"/>
              <a:t> </a:t>
            </a:r>
            <a:r>
              <a:rPr altLang="en-IN" lang="en-US"/>
              <a:t>intelligence</a:t>
            </a:r>
            <a:r>
              <a:rPr altLang="en-IN" lang="en-US"/>
              <a:t> 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/>
              <a:t>Future work for AI includes:</a:t>
            </a:r>
            <a:endParaRPr lang="en-US"/>
          </a:p>
          <a:p>
            <a:r>
              <a:rPr lang="en-US"/>
              <a:t>1. Advancing natural language processing</a:t>
            </a:r>
            <a:endParaRPr lang="en-US"/>
          </a:p>
          <a:p>
            <a:r>
              <a:rPr lang="en-US"/>
              <a:t>2. Improving computer vision</a:t>
            </a:r>
            <a:endParaRPr lang="en-US"/>
          </a:p>
          <a:p>
            <a:r>
              <a:rPr lang="en-US"/>
              <a:t>3. Developing explainable AI</a:t>
            </a:r>
            <a:endParaRPr lang="en-US"/>
          </a:p>
          <a:p>
            <a:r>
              <a:rPr lang="en-US"/>
              <a:t>4. Enhancing human-AI collaboration</a:t>
            </a:r>
            <a:endParaRPr lang="en-US"/>
          </a:p>
          <a:p>
            <a:r>
              <a:rPr lang="en-US"/>
              <a:t>5. Exploring applications in healthcare, finance, and education</a:t>
            </a:r>
            <a:endParaRPr lang="en-US"/>
          </a:p>
          <a:p>
            <a:endParaRPr lang="en-US"/>
          </a:p>
        </p:txBody>
      </p:sp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>
            <a:off x="3887391" y="1658603"/>
            <a:ext cx="5015028" cy="4925809"/>
          </a:xfrm>
          <a:prstGeom prst="ellipse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"/>
          <p:cNvSpPr txBox="1"/>
          <p:nvPr/>
        </p:nvSpPr>
        <p:spPr>
          <a:xfrm>
            <a:off x="563477" y="3832859"/>
            <a:ext cx="7627037" cy="3025140"/>
          </a:xfrm>
          <a:prstGeom prst="rect"/>
          <a:solidFill>
            <a:srgbClr val="3399FF"/>
          </a:solidFill>
        </p:spPr>
        <p:txBody>
          <a:bodyPr rtlCol="0" wrap="square">
            <a:spAutoFit/>
          </a:bodyPr>
          <a:p>
            <a:r>
              <a:rPr altLang="en-IN" b="1" sz="2800" lang="en-US">
                <a:solidFill>
                  <a:srgbClr val="9933FF"/>
                </a:solidFill>
              </a:rPr>
              <a:t>S</a:t>
            </a:r>
            <a:r>
              <a:rPr altLang="en-IN" b="1" sz="2800" lang="en-US">
                <a:solidFill>
                  <a:srgbClr val="9933FF"/>
                </a:solidFill>
              </a:rPr>
              <a:t>o</a:t>
            </a:r>
            <a:r>
              <a:rPr altLang="en-IN" b="1" sz="2800" lang="en-US">
                <a:solidFill>
                  <a:srgbClr val="9933FF"/>
                </a:solidFill>
              </a:rPr>
              <a:t>m</a:t>
            </a:r>
            <a:r>
              <a:rPr altLang="en-IN" b="1" sz="2800" lang="en-US">
                <a:solidFill>
                  <a:srgbClr val="9933FF"/>
                </a:solidFill>
              </a:rPr>
              <a:t>e</a:t>
            </a:r>
            <a:r>
              <a:rPr altLang="en-IN" b="1" sz="2800" lang="en-US">
                <a:solidFill>
                  <a:srgbClr val="9933FF"/>
                </a:solidFill>
              </a:rPr>
              <a:t> </a:t>
            </a:r>
            <a:r>
              <a:rPr altLang="en-IN" b="1" sz="2800" lang="en-US">
                <a:solidFill>
                  <a:srgbClr val="9933FF"/>
                </a:solidFill>
              </a:rPr>
              <a:t>c</a:t>
            </a:r>
            <a:r>
              <a:rPr altLang="en-IN" b="1" sz="2800" lang="en-US">
                <a:solidFill>
                  <a:srgbClr val="9933FF"/>
                </a:solidFill>
              </a:rPr>
              <a:t>h</a:t>
            </a:r>
            <a:r>
              <a:rPr altLang="en-IN" b="1" sz="2800" lang="en-US">
                <a:solidFill>
                  <a:srgbClr val="9933FF"/>
                </a:solidFill>
              </a:rPr>
              <a:t>a</a:t>
            </a:r>
            <a:r>
              <a:rPr altLang="en-IN" b="1" sz="2800" lang="en-US">
                <a:solidFill>
                  <a:srgbClr val="9933FF"/>
                </a:solidFill>
              </a:rPr>
              <a:t>l</a:t>
            </a:r>
            <a:r>
              <a:rPr altLang="en-IN" b="1" sz="2800" lang="en-US">
                <a:solidFill>
                  <a:srgbClr val="9933FF"/>
                </a:solidFill>
              </a:rPr>
              <a:t>l</a:t>
            </a:r>
            <a:r>
              <a:rPr altLang="en-IN" b="1" sz="2800" lang="en-US">
                <a:solidFill>
                  <a:srgbClr val="9933FF"/>
                </a:solidFill>
              </a:rPr>
              <a:t>e</a:t>
            </a:r>
            <a:r>
              <a:rPr altLang="en-IN" b="1" sz="2800" lang="en-US">
                <a:solidFill>
                  <a:srgbClr val="9933FF"/>
                </a:solidFill>
              </a:rPr>
              <a:t>n</a:t>
            </a:r>
            <a:r>
              <a:rPr altLang="en-IN" b="1" sz="2800" lang="en-US">
                <a:solidFill>
                  <a:srgbClr val="9933FF"/>
                </a:solidFill>
              </a:rPr>
              <a:t>g</a:t>
            </a:r>
            <a:r>
              <a:rPr altLang="en-IN" b="1" sz="2800" lang="en-US">
                <a:solidFill>
                  <a:srgbClr val="9933FF"/>
                </a:solidFill>
              </a:rPr>
              <a:t>e</a:t>
            </a:r>
            <a:r>
              <a:rPr altLang="en-IN" b="1" sz="2800" lang="en-US">
                <a:solidFill>
                  <a:srgbClr val="9933FF"/>
                </a:solidFill>
              </a:rPr>
              <a:t>s</a:t>
            </a:r>
            <a:r>
              <a:rPr altLang="en-IN" b="1" sz="2800" lang="en-US">
                <a:solidFill>
                  <a:srgbClr val="9933FF"/>
                </a:solidFill>
              </a:rPr>
              <a:t> </a:t>
            </a:r>
            <a:r>
              <a:rPr altLang="en-IN" b="1" sz="2800" lang="en-US">
                <a:solidFill>
                  <a:srgbClr val="9933FF"/>
                </a:solidFill>
              </a:rPr>
              <a:t>a</a:t>
            </a:r>
            <a:r>
              <a:rPr altLang="en-IN" b="1" sz="2800" lang="en-US">
                <a:solidFill>
                  <a:srgbClr val="9933FF"/>
                </a:solidFill>
              </a:rPr>
              <a:t>n</a:t>
            </a:r>
            <a:r>
              <a:rPr altLang="en-IN" b="1" sz="2800" lang="en-US">
                <a:solidFill>
                  <a:srgbClr val="9933FF"/>
                </a:solidFill>
              </a:rPr>
              <a:t>d</a:t>
            </a:r>
            <a:r>
              <a:rPr altLang="en-IN" b="1" sz="2800" lang="en-US">
                <a:solidFill>
                  <a:srgbClr val="9933FF"/>
                </a:solidFill>
              </a:rPr>
              <a:t> </a:t>
            </a:r>
            <a:r>
              <a:rPr altLang="en-IN" b="1" sz="2800" lang="en-US">
                <a:solidFill>
                  <a:srgbClr val="9933FF"/>
                </a:solidFill>
              </a:rPr>
              <a:t>l</a:t>
            </a:r>
            <a:r>
              <a:rPr altLang="en-IN" b="1" sz="2800" lang="en-US">
                <a:solidFill>
                  <a:srgbClr val="9933FF"/>
                </a:solidFill>
              </a:rPr>
              <a:t>i</a:t>
            </a:r>
            <a:r>
              <a:rPr altLang="en-IN" b="1" sz="2800" lang="en-US">
                <a:solidFill>
                  <a:srgbClr val="9933FF"/>
                </a:solidFill>
              </a:rPr>
              <a:t>mitations</a:t>
            </a:r>
            <a:r>
              <a:rPr altLang="en-IN" b="1" sz="2800" lang="en-US">
                <a:solidFill>
                  <a:srgbClr val="9933FF"/>
                </a:solidFill>
              </a:rPr>
              <a:t>:</a:t>
            </a:r>
            <a:r>
              <a:rPr sz="2800" lang="en-US">
                <a:solidFill>
                  <a:srgbClr val="000000"/>
                </a:solidFill>
              </a:rPr>
              <a:t>
1. Bias and fairness
2. Data quality and availability
3. Explainability and transparency
4. Security and ethics
5. Job displacement and societal i</a:t>
            </a:r>
            <a:r>
              <a:rPr altLang="en-IN" sz="2800" lang="en-US">
                <a:solidFill>
                  <a:srgbClr val="000000"/>
                </a:solidFill>
              </a:rPr>
              <a:t>m</a:t>
            </a:r>
            <a:r>
              <a:rPr altLang="en-IN" sz="2800" lang="en-US">
                <a:solidFill>
                  <a:srgbClr val="000000"/>
                </a:solidFill>
              </a:rPr>
              <a:t>p</a:t>
            </a:r>
            <a:r>
              <a:rPr altLang="en-IN" sz="2800" lang="en-US">
                <a:solidFill>
                  <a:srgbClr val="000000"/>
                </a:solidFill>
              </a:rPr>
              <a:t>a</a:t>
            </a:r>
            <a:r>
              <a:rPr altLang="en-IN" sz="2800" lang="en-US">
                <a:solidFill>
                  <a:srgbClr val="000000"/>
                </a:solidFill>
              </a:rPr>
              <a:t>c</a:t>
            </a:r>
            <a:r>
              <a:rPr altLang="en-IN" sz="2800" lang="en-US">
                <a:solidFill>
                  <a:srgbClr val="000000"/>
                </a:solidFill>
              </a:rPr>
              <a:t>t</a:t>
            </a:r>
            <a:r>
              <a:rPr altLang="en-IN" sz="2800" lang="en-US">
                <a:solidFill>
                  <a:srgbClr val="000000"/>
                </a:solidFill>
              </a:rPr>
              <a:t>.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V2420</dc:creator>
  <dcterms:created xsi:type="dcterms:W3CDTF">2015-05-10T02:30:45Z</dcterms:created>
  <dcterms:modified xsi:type="dcterms:W3CDTF">2025-08-29T05:16:15Z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5c2172aec3f043918b82c1a408612b42</vt:lpwstr>
  </property>
</Properties>
</file>